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6" r:id="rId23"/>
    <p:sldId id="281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A37"/>
    <a:srgbClr val="5C3A91"/>
    <a:srgbClr val="1C112D"/>
    <a:srgbClr val="161C27"/>
    <a:srgbClr val="FF6F61"/>
    <a:srgbClr val="98FF98"/>
    <a:srgbClr val="008080"/>
    <a:srgbClr val="FFD700"/>
    <a:srgbClr val="513187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6632-062F-AEA5-1E4F-0592C3155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33A7E-2D6A-E0E6-4927-DD05F4252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19063-55A9-C560-E671-FB9C8C0E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D5C6F-F0C9-4543-8652-057074492B98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C1BA6-A38E-5165-CB47-CCA40F78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71017-383A-5C02-0B2A-47544D51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9457-88CB-4934-B12B-6E2BDD507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986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8163-1D06-C318-2B35-5F7361376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96846-6CB1-E9CE-7520-E0ADB5296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5B9E3-3198-4CC2-B433-8B23D0AB6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D5C6F-F0C9-4543-8652-057074492B98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2938A-DCD2-EE2B-7F20-01D6831E5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83758-9989-B1C7-B617-47298C8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9457-88CB-4934-B12B-6E2BDD507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98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0B83B2-A308-BC09-B1B9-D4B25FD872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AC124-8856-7958-4498-4A95F5116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BA106-0257-0490-D238-729FFF5D5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D5C6F-F0C9-4543-8652-057074492B98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7B278-3CD5-CAA0-353B-9C43E6581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A4507-36B6-DD6A-CABD-82C2542F4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9457-88CB-4934-B12B-6E2BDD507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18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519DC-747C-D335-69BF-2823EBA29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1B762-C3FC-3610-F79D-38F340141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6DF34-E991-B9FA-2224-588EB4426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D5C6F-F0C9-4543-8652-057074492B98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22646-DDE2-8AD6-E3D2-D482C7B14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6857D-568B-B8FD-D46A-E836C3EB1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9457-88CB-4934-B12B-6E2BDD507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3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22F78-3FE1-CD6A-A7A6-18882CE1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E1FBE-2B2F-D1E2-8959-411ECA5E1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AAFA9-4BAB-D409-0ECF-5C7B46F2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D5C6F-F0C9-4543-8652-057074492B98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086DD-B71B-B6C9-235D-456F1BA4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E9E15-19E3-CD3B-2159-C6C7A965E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9457-88CB-4934-B12B-6E2BDD507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041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E59FC-2CD8-030D-E8C4-32C6B160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237F6-409A-F1CB-CB1B-8E0891F93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0FB0FC-7DF0-AF3A-FF95-F768EE1D4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1FFD0-1069-7F35-96CB-192E6EA3A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D5C6F-F0C9-4543-8652-057074492B98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023E1-2D6C-4092-60F0-D4B12C8A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C00DF-2133-6849-A49E-5B74CD2F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9457-88CB-4934-B12B-6E2BDD507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528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71A74-6488-E020-ACCB-36C94438E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36A5C-D2B2-BCD1-9892-147AC38BF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FE998-70D9-6886-863C-881B00C01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FBDA22-E27A-99C6-7871-B30A90BFC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0F4077-4B01-1C50-77E7-335F1AE69F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C63AF4-6B30-54AE-31AD-5A244EE6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D5C6F-F0C9-4543-8652-057074492B98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C43791-84A5-CC29-9098-A5CEB95EA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F1D8A-FC14-9745-93BF-7A7A854D5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9457-88CB-4934-B12B-6E2BDD507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063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65C6A-D76E-682C-CB85-B19C0C39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41589-0813-A997-9581-96E7F7E09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D5C6F-F0C9-4543-8652-057074492B98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64123-9DB3-451D-083C-8A158D5C9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715275-8756-1078-ABFD-4CE51371A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9457-88CB-4934-B12B-6E2BDD507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7261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33181C-B025-0F01-8E52-AEC09DE32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D5C6F-F0C9-4543-8652-057074492B98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21C49-DCC9-1D7A-80F8-9A33962BE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FB2F1-8BC2-E37F-1BE2-85A7F84E6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9457-88CB-4934-B12B-6E2BDD507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648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3180-BC37-7508-A559-094CF34B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3D502-780A-C358-1FBC-9E8761DB5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A6584-7239-CC1D-CFB4-BE71070E5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19789C-42A3-4624-F144-8C4C6E47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D5C6F-F0C9-4543-8652-057074492B98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A43FE-FA25-1C9D-778F-633C338D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BE5B5-6FC2-D5F7-D75E-668C0FFB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9457-88CB-4934-B12B-6E2BDD507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496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50A14-6DDC-7DE6-C846-12722EE99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723C91-B984-7E75-835B-63842EEAF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65182-DCE1-E8D4-2C58-270E38213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072A2-E9B1-1627-CE6E-02365E787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D5C6F-F0C9-4543-8652-057074492B98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1D537-07D6-5B66-B7D6-E8593FE4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60683-B460-CC7B-A237-BDA69AD4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9457-88CB-4934-B12B-6E2BDD507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62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D4D13E-B771-196F-A2C4-B947E0D46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2E47E-2D3D-44DE-21B7-12B8C9877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27059-F7E1-27D4-CAF6-8869474E0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4D5C6F-F0C9-4543-8652-057074492B98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EEBA4-740E-0591-1400-BB1501505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F6FC5-02E0-4CF0-0BCD-41CC1D626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479457-88CB-4934-B12B-6E2BDD507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48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group of people standing in front of a reception desk&#10;&#10;Description automatically generated">
            <a:extLst>
              <a:ext uri="{FF2B5EF4-FFF2-40B4-BE49-F238E27FC236}">
                <a16:creationId xmlns:a16="http://schemas.microsoft.com/office/drawing/2014/main" id="{8EA915CF-E19C-38B3-49D6-BC7BC193B5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4" r="14164" b="5717"/>
          <a:stretch/>
        </p:blipFill>
        <p:spPr>
          <a:xfrm>
            <a:off x="4219615" y="7783"/>
            <a:ext cx="8003046" cy="685021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F307269-E64D-B27B-BBF3-6385CFF2D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000" b="1" dirty="0">
                <a:solidFill>
                  <a:schemeClr val="bg1"/>
                </a:solidFill>
              </a:rPr>
              <a:t>Hotel Reservation Analysis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980255-01CF-0B7D-1A18-856784AA7A7D}"/>
              </a:ext>
            </a:extLst>
          </p:cNvPr>
          <p:cNvSpPr txBox="1"/>
          <p:nvPr/>
        </p:nvSpPr>
        <p:spPr>
          <a:xfrm>
            <a:off x="492620" y="3859998"/>
            <a:ext cx="336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Presented By Deepa Saini</a:t>
            </a:r>
          </a:p>
        </p:txBody>
      </p:sp>
    </p:spTree>
    <p:extLst>
      <p:ext uri="{BB962C8B-B14F-4D97-AF65-F5344CB8AC3E}">
        <p14:creationId xmlns:p14="http://schemas.microsoft.com/office/powerpoint/2010/main" val="266568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380DA7-CF0D-278E-1AEE-7A8EEA68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chemeClr val="bg1"/>
                </a:solidFill>
              </a:rPr>
              <a:t>Data Analysis Queries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99973" y="1828800"/>
            <a:ext cx="62700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C704F-F1A3-3D06-F4E0-5781A777033F}"/>
              </a:ext>
            </a:extLst>
          </p:cNvPr>
          <p:cNvSpPr>
            <a:spLocks/>
          </p:cNvSpPr>
          <p:nvPr/>
        </p:nvSpPr>
        <p:spPr>
          <a:xfrm>
            <a:off x="1427252" y="1972548"/>
            <a:ext cx="9494748" cy="752728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#Query5:</a:t>
            </a:r>
          </a:p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What is the most commonly booked room type?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8A69F2-AA6E-DCAE-3350-00562DCC3E2D}"/>
              </a:ext>
            </a:extLst>
          </p:cNvPr>
          <p:cNvSpPr txBox="1"/>
          <p:nvPr/>
        </p:nvSpPr>
        <p:spPr>
          <a:xfrm>
            <a:off x="1599972" y="4922746"/>
            <a:ext cx="6629627" cy="646331"/>
          </a:xfrm>
          <a:prstGeom prst="rect">
            <a:avLst/>
          </a:prstGeom>
          <a:solidFill>
            <a:srgbClr val="5C3A9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Insights:</a:t>
            </a:r>
            <a:br>
              <a:rPr lang="en-US" dirty="0"/>
            </a:b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Room Type 1 is the guests' top choice for bookings.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6F98FF9-08CD-2209-3170-11742E3F35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2" t="26666" r="26334" b="60262"/>
          <a:stretch/>
        </p:blipFill>
        <p:spPr>
          <a:xfrm>
            <a:off x="1599972" y="2860575"/>
            <a:ext cx="6462317" cy="89647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39B6AA0-F9DB-5D29-52F3-F06E7D9721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52000" r="60417" b="39024"/>
          <a:stretch/>
        </p:blipFill>
        <p:spPr>
          <a:xfrm>
            <a:off x="1599972" y="3888157"/>
            <a:ext cx="2692400" cy="6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5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380DA7-CF0D-278E-1AEE-7A8EEA68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chemeClr val="bg1"/>
                </a:solidFill>
              </a:rPr>
              <a:t>Data Analysis Queries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99973" y="1828800"/>
            <a:ext cx="62700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C704F-F1A3-3D06-F4E0-5781A777033F}"/>
              </a:ext>
            </a:extLst>
          </p:cNvPr>
          <p:cNvSpPr>
            <a:spLocks/>
          </p:cNvSpPr>
          <p:nvPr/>
        </p:nvSpPr>
        <p:spPr>
          <a:xfrm>
            <a:off x="1427252" y="1972548"/>
            <a:ext cx="9494748" cy="752728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#Query6:</a:t>
            </a:r>
          </a:p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How do guest reservations vary between weekend and weekday nights?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8A69F2-AA6E-DCAE-3350-00562DCC3E2D}"/>
              </a:ext>
            </a:extLst>
          </p:cNvPr>
          <p:cNvSpPr txBox="1"/>
          <p:nvPr/>
        </p:nvSpPr>
        <p:spPr>
          <a:xfrm>
            <a:off x="1523544" y="4835850"/>
            <a:ext cx="8725242" cy="1754326"/>
          </a:xfrm>
          <a:prstGeom prst="rect">
            <a:avLst/>
          </a:prstGeom>
          <a:solidFill>
            <a:srgbClr val="5C3A9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Insights:</a:t>
            </a:r>
            <a:br>
              <a:rPr lang="en-US" dirty="0"/>
            </a:b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The higher number of reservations for weekday nights (656) compared to weekend nights (383) suggests a guest preference for staying during weekdays.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This preference indicates an opportunity for the hotel to optimize offerings during weekdays.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CABBBC-FE14-0A50-D06C-F21E08B043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30357" r="50000" b="58667"/>
          <a:stretch/>
        </p:blipFill>
        <p:spPr>
          <a:xfrm>
            <a:off x="1523544" y="2924984"/>
            <a:ext cx="4105653" cy="88423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A71FBDF-5F28-8324-7242-597E683D48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50837" r="65417" b="39739"/>
          <a:stretch/>
        </p:blipFill>
        <p:spPr>
          <a:xfrm>
            <a:off x="1523544" y="3921695"/>
            <a:ext cx="2611576" cy="646331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085429D-C242-7169-4A8D-5863E70044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t="52036" r="60749" b="39738"/>
          <a:stretch/>
        </p:blipFill>
        <p:spPr>
          <a:xfrm>
            <a:off x="6174626" y="3921695"/>
            <a:ext cx="2763520" cy="56417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7B35B8C-2ABA-3E0D-A902-99FBC0F756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6" t="28681" r="48083" b="57984"/>
          <a:stretch/>
        </p:blipFill>
        <p:spPr>
          <a:xfrm>
            <a:off x="6174626" y="2894702"/>
            <a:ext cx="3895517" cy="91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82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380DA7-CF0D-278E-1AEE-7A8EEA68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chemeClr val="bg1"/>
                </a:solidFill>
              </a:rPr>
              <a:t>Data Analysis Queries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99973" y="1828800"/>
            <a:ext cx="62700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C704F-F1A3-3D06-F4E0-5781A777033F}"/>
              </a:ext>
            </a:extLst>
          </p:cNvPr>
          <p:cNvSpPr>
            <a:spLocks/>
          </p:cNvSpPr>
          <p:nvPr/>
        </p:nvSpPr>
        <p:spPr>
          <a:xfrm>
            <a:off x="1427252" y="1972548"/>
            <a:ext cx="9494748" cy="752728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#Query7:</a:t>
            </a:r>
          </a:p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What is the highest, lowest, and average lead time for reservations?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8A69F2-AA6E-DCAE-3350-00562DCC3E2D}"/>
              </a:ext>
            </a:extLst>
          </p:cNvPr>
          <p:cNvSpPr txBox="1"/>
          <p:nvPr/>
        </p:nvSpPr>
        <p:spPr>
          <a:xfrm>
            <a:off x="1523544" y="5198437"/>
            <a:ext cx="8725242" cy="1200329"/>
          </a:xfrm>
          <a:prstGeom prst="rect">
            <a:avLst/>
          </a:prstGeom>
          <a:solidFill>
            <a:srgbClr val="5C3A9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Insights:</a:t>
            </a:r>
            <a:br>
              <a:rPr lang="en-US" dirty="0"/>
            </a:b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The range of lead times, from 0 to 443 days, suggests diverse booking behaviors among guests. Some prefer last-minute reservations, while others plan well in advance. On average, reservations have a lead time of 83.30 days.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4A47CC-B2ED-250A-F402-82CCFCA94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4" t="26667" r="31581" b="67222"/>
          <a:stretch/>
        </p:blipFill>
        <p:spPr>
          <a:xfrm>
            <a:off x="1523544" y="2869023"/>
            <a:ext cx="5794311" cy="419074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230A3DE3-A0D8-73D6-1BD0-BD8FE8AF8A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t="52054" r="60510" b="39739"/>
          <a:stretch/>
        </p:blipFill>
        <p:spPr>
          <a:xfrm>
            <a:off x="1523544" y="3317442"/>
            <a:ext cx="2659226" cy="562821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A62D073C-6838-F9B8-1D53-87F0AFF4DF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1" t="45331" r="54540" b="47945"/>
          <a:stretch/>
        </p:blipFill>
        <p:spPr>
          <a:xfrm>
            <a:off x="1546645" y="4063919"/>
            <a:ext cx="3069772" cy="461175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C7960279-1B3B-D686-957B-6B9BC787DF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2" t="64898" r="71607" b="26803"/>
          <a:stretch/>
        </p:blipFill>
        <p:spPr>
          <a:xfrm>
            <a:off x="1569166" y="4556026"/>
            <a:ext cx="1315617" cy="56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16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380DA7-CF0D-278E-1AEE-7A8EEA68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chemeClr val="bg1"/>
                </a:solidFill>
              </a:rPr>
              <a:t>Data Analysis Queries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99973" y="1828800"/>
            <a:ext cx="62700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C704F-F1A3-3D06-F4E0-5781A777033F}"/>
              </a:ext>
            </a:extLst>
          </p:cNvPr>
          <p:cNvSpPr>
            <a:spLocks/>
          </p:cNvSpPr>
          <p:nvPr/>
        </p:nvSpPr>
        <p:spPr>
          <a:xfrm>
            <a:off x="1445913" y="1828800"/>
            <a:ext cx="9494748" cy="966591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#Query8:</a:t>
            </a:r>
          </a:p>
          <a:p>
            <a:pPr defTabSz="777240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What is the distribution of market segments for guests making same-day reservations versus those with long lead times (443 days)?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8A69F2-AA6E-DCAE-3350-00562DCC3E2D}"/>
              </a:ext>
            </a:extLst>
          </p:cNvPr>
          <p:cNvSpPr txBox="1"/>
          <p:nvPr/>
        </p:nvSpPr>
        <p:spPr>
          <a:xfrm>
            <a:off x="1445913" y="5467179"/>
            <a:ext cx="8725242" cy="1231106"/>
          </a:xfrm>
          <a:prstGeom prst="rect">
            <a:avLst/>
          </a:prstGeom>
          <a:solidFill>
            <a:srgbClr val="5C3A9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Urgent last-minute bookings (same-day arrivals) are most common among guests from online, corporate, and offline market segments.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Guests 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with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the longest lead time predominantly come from the online platform.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78127-02A4-C900-5676-F0CCF640C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4" t="35782" r="31505" b="48370"/>
          <a:stretch/>
        </p:blipFill>
        <p:spPr>
          <a:xfrm>
            <a:off x="1523544" y="2910068"/>
            <a:ext cx="4572456" cy="108684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46A74F5-E3A9-F9A7-659E-B72C122EB5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6" t="65170" r="56683" b="17328"/>
          <a:stretch/>
        </p:blipFill>
        <p:spPr>
          <a:xfrm>
            <a:off x="1523544" y="4076358"/>
            <a:ext cx="3144417" cy="1200329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03D6360-A06C-A66F-5B3E-45B9A64439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9" t="41920" r="31199" b="41736"/>
          <a:stretch/>
        </p:blipFill>
        <p:spPr>
          <a:xfrm>
            <a:off x="6226658" y="2910068"/>
            <a:ext cx="4572456" cy="1120885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0BA40249-815A-1C0D-8124-D4CE3EAEB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6" t="64626" r="56683" b="26530"/>
          <a:stretch/>
        </p:blipFill>
        <p:spPr>
          <a:xfrm>
            <a:off x="6226658" y="4125557"/>
            <a:ext cx="3144417" cy="6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40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380DA7-CF0D-278E-1AEE-7A8EEA68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chemeClr val="bg1"/>
                </a:solidFill>
              </a:rPr>
              <a:t>Data Analysis Queries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99973" y="1828800"/>
            <a:ext cx="62700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C704F-F1A3-3D06-F4E0-5781A777033F}"/>
              </a:ext>
            </a:extLst>
          </p:cNvPr>
          <p:cNvSpPr>
            <a:spLocks/>
          </p:cNvSpPr>
          <p:nvPr/>
        </p:nvSpPr>
        <p:spPr>
          <a:xfrm>
            <a:off x="1464574" y="2000300"/>
            <a:ext cx="9494748" cy="966591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#Query9:</a:t>
            </a:r>
          </a:p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What is the most common market segment type for reservations?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8A69F2-AA6E-DCAE-3350-00562DCC3E2D}"/>
              </a:ext>
            </a:extLst>
          </p:cNvPr>
          <p:cNvSpPr txBox="1"/>
          <p:nvPr/>
        </p:nvSpPr>
        <p:spPr>
          <a:xfrm>
            <a:off x="1599973" y="4963326"/>
            <a:ext cx="8725242" cy="923330"/>
          </a:xfrm>
          <a:prstGeom prst="rect">
            <a:avLst/>
          </a:prstGeom>
          <a:solidFill>
            <a:srgbClr val="5C3A9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Insights: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The online market segment is the most popular choice among guests , showcasing a clear preference for online reservations.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2213720-63D3-2247-D5F2-4C897FB255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1" t="41769" r="34183" b="46258"/>
          <a:stretch/>
        </p:blipFill>
        <p:spPr>
          <a:xfrm>
            <a:off x="1599973" y="3049131"/>
            <a:ext cx="5495731" cy="82109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8199459-AD6A-7E0F-42BE-D961491EA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6" t="70027" r="52781" b="21466"/>
          <a:stretch/>
        </p:blipFill>
        <p:spPr>
          <a:xfrm>
            <a:off x="1599973" y="3996736"/>
            <a:ext cx="3620278" cy="60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20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380DA7-CF0D-278E-1AEE-7A8EEA68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chemeClr val="bg1"/>
                </a:solidFill>
              </a:rPr>
              <a:t>Data Analysis Queries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99973" y="1828800"/>
            <a:ext cx="62700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C704F-F1A3-3D06-F4E0-5781A777033F}"/>
              </a:ext>
            </a:extLst>
          </p:cNvPr>
          <p:cNvSpPr>
            <a:spLocks/>
          </p:cNvSpPr>
          <p:nvPr/>
        </p:nvSpPr>
        <p:spPr>
          <a:xfrm>
            <a:off x="1488212" y="1945930"/>
            <a:ext cx="9494748" cy="93080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#Query10:</a:t>
            </a:r>
          </a:p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 What is the total number of confirmed reservations, and what percentage of reservations have a "Confirmed" booking status?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8A69F2-AA6E-DCAE-3350-00562DCC3E2D}"/>
              </a:ext>
            </a:extLst>
          </p:cNvPr>
          <p:cNvSpPr txBox="1"/>
          <p:nvPr/>
        </p:nvSpPr>
        <p:spPr>
          <a:xfrm>
            <a:off x="1664426" y="5726383"/>
            <a:ext cx="8328660" cy="923330"/>
          </a:xfrm>
          <a:prstGeom prst="rect">
            <a:avLst/>
          </a:prstGeom>
          <a:solidFill>
            <a:srgbClr val="5C3A9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Insights:</a:t>
            </a:r>
          </a:p>
          <a:p>
            <a:r>
              <a:rPr lang="en-US" dirty="0">
                <a:solidFill>
                  <a:schemeClr val="bg1"/>
                </a:solidFill>
              </a:rPr>
              <a:t>Out of 700 reservations, 493 are confirmed, indicating a success rate of approximately 70.43%. This suggests a high rate of successful reservations.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238BF22-E8E5-DBE9-58AF-C6860CFFAE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29254" r="43827" b="62041"/>
          <a:stretch/>
        </p:blipFill>
        <p:spPr>
          <a:xfrm>
            <a:off x="1664426" y="3073822"/>
            <a:ext cx="4366727" cy="59697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C104CF3-2E1A-11C6-A9AA-C978295165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6" t="69796" r="67168" b="21499"/>
          <a:stretch/>
        </p:blipFill>
        <p:spPr>
          <a:xfrm>
            <a:off x="1664426" y="3684082"/>
            <a:ext cx="1866123" cy="5969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FEB347-B807-C84A-37B7-524D5FC98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4" t="39244" r="1919" b="51331"/>
          <a:stretch/>
        </p:blipFill>
        <p:spPr>
          <a:xfrm>
            <a:off x="1664426" y="4392478"/>
            <a:ext cx="9494748" cy="646331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FB52C5C6-BA8B-3349-90A5-3D8834400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2" t="69914" r="64260" b="21381"/>
          <a:stretch/>
        </p:blipFill>
        <p:spPr>
          <a:xfrm>
            <a:off x="1664426" y="5048158"/>
            <a:ext cx="2211356" cy="59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89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380DA7-CF0D-278E-1AEE-7A8EEA68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chemeClr val="bg1"/>
                </a:solidFill>
              </a:rPr>
              <a:t>Data Analysis Queries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99973" y="1828800"/>
            <a:ext cx="62700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C704F-F1A3-3D06-F4E0-5781A777033F}"/>
              </a:ext>
            </a:extLst>
          </p:cNvPr>
          <p:cNvSpPr>
            <a:spLocks/>
          </p:cNvSpPr>
          <p:nvPr/>
        </p:nvSpPr>
        <p:spPr>
          <a:xfrm>
            <a:off x="1488212" y="1945930"/>
            <a:ext cx="9494748" cy="93080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#Query11:</a:t>
            </a:r>
          </a:p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What is the total number of adults and children across all reservations?</a:t>
            </a:r>
          </a:p>
          <a:p>
            <a:pPr defTabSz="777240"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8A69F2-AA6E-DCAE-3350-00562DCC3E2D}"/>
              </a:ext>
            </a:extLst>
          </p:cNvPr>
          <p:cNvSpPr txBox="1"/>
          <p:nvPr/>
        </p:nvSpPr>
        <p:spPr>
          <a:xfrm>
            <a:off x="1664426" y="4542041"/>
            <a:ext cx="8328660" cy="923330"/>
          </a:xfrm>
          <a:prstGeom prst="rect">
            <a:avLst/>
          </a:prstGeom>
          <a:solidFill>
            <a:srgbClr val="5C3A9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Insights:</a:t>
            </a:r>
          </a:p>
          <a:p>
            <a:r>
              <a:rPr lang="en-US" dirty="0">
                <a:solidFill>
                  <a:schemeClr val="bg1"/>
                </a:solidFill>
              </a:rPr>
              <a:t>The majority of reservations, totaling 1,316, involve adult guests, while a smaller number, 69, include children. This highlights the hotel's primary appeal to adult.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7A154F6-A223-64B2-8B58-063CA02C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3" t="69796" r="66403" b="21360"/>
          <a:stretch/>
        </p:blipFill>
        <p:spPr>
          <a:xfrm>
            <a:off x="1664426" y="3466253"/>
            <a:ext cx="1978090" cy="60649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922DC7D-7482-73E1-2985-574EE496E8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1" t="41432" r="30688" b="51066"/>
          <a:stretch/>
        </p:blipFill>
        <p:spPr>
          <a:xfrm>
            <a:off x="1664426" y="2884793"/>
            <a:ext cx="5859624" cy="51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1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380DA7-CF0D-278E-1AEE-7A8EEA68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chemeClr val="bg1"/>
                </a:solidFill>
              </a:rPr>
              <a:t>Data Analysis Queries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99973" y="1828800"/>
            <a:ext cx="62700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C704F-F1A3-3D06-F4E0-5781A777033F}"/>
              </a:ext>
            </a:extLst>
          </p:cNvPr>
          <p:cNvSpPr>
            <a:spLocks/>
          </p:cNvSpPr>
          <p:nvPr/>
        </p:nvSpPr>
        <p:spPr>
          <a:xfrm>
            <a:off x="1488212" y="1945930"/>
            <a:ext cx="9494748" cy="93080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#Query12:</a:t>
            </a:r>
          </a:p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What is the average number of weekend nights for reservations involving children?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8A69F2-AA6E-DCAE-3350-00562DCC3E2D}"/>
              </a:ext>
            </a:extLst>
          </p:cNvPr>
          <p:cNvSpPr txBox="1"/>
          <p:nvPr/>
        </p:nvSpPr>
        <p:spPr>
          <a:xfrm>
            <a:off x="1664426" y="4680986"/>
            <a:ext cx="8328660" cy="923330"/>
          </a:xfrm>
          <a:prstGeom prst="rect">
            <a:avLst/>
          </a:prstGeom>
          <a:solidFill>
            <a:srgbClr val="5C3A9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Insights:</a:t>
            </a:r>
          </a:p>
          <a:p>
            <a:r>
              <a:rPr lang="en-US" dirty="0">
                <a:solidFill>
                  <a:schemeClr val="bg1"/>
                </a:solidFill>
              </a:rPr>
              <a:t>On average, reservations with children involve a one-night stay on weekends, highlighting a preference for weekend stays, particularly suitable for families.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A721565-8231-6026-8450-73F6EBE8D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7" t="68978" r="61964" b="22793"/>
          <a:stretch/>
        </p:blipFill>
        <p:spPr>
          <a:xfrm>
            <a:off x="1664426" y="3786333"/>
            <a:ext cx="2584580" cy="5643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5526411-FE7D-EB41-A541-9B0C92DCE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1" t="38366" r="32602" b="49299"/>
          <a:stretch/>
        </p:blipFill>
        <p:spPr>
          <a:xfrm>
            <a:off x="1664426" y="2786462"/>
            <a:ext cx="5654351" cy="84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90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380DA7-CF0D-278E-1AEE-7A8EEA68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chemeClr val="bg1"/>
                </a:solidFill>
              </a:rPr>
              <a:t>Data Analysis Queries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99973" y="1828800"/>
            <a:ext cx="62700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C704F-F1A3-3D06-F4E0-5781A777033F}"/>
              </a:ext>
            </a:extLst>
          </p:cNvPr>
          <p:cNvSpPr>
            <a:spLocks/>
          </p:cNvSpPr>
          <p:nvPr/>
        </p:nvSpPr>
        <p:spPr>
          <a:xfrm>
            <a:off x="1488212" y="1945930"/>
            <a:ext cx="9494748" cy="93080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#Query13:</a:t>
            </a:r>
          </a:p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How many reservations were made in each month of the year?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8A69F2-AA6E-DCAE-3350-00562DCC3E2D}"/>
              </a:ext>
            </a:extLst>
          </p:cNvPr>
          <p:cNvSpPr txBox="1"/>
          <p:nvPr/>
        </p:nvSpPr>
        <p:spPr>
          <a:xfrm>
            <a:off x="5724310" y="3881300"/>
            <a:ext cx="5397780" cy="1477328"/>
          </a:xfrm>
          <a:prstGeom prst="rect">
            <a:avLst/>
          </a:prstGeom>
          <a:solidFill>
            <a:srgbClr val="5C3A9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Insights:</a:t>
            </a:r>
          </a:p>
          <a:p>
            <a:r>
              <a:rPr lang="en-US" dirty="0">
                <a:solidFill>
                  <a:schemeClr val="bg1"/>
                </a:solidFill>
              </a:rPr>
              <a:t>October stands out as the peak reservation month followed by June and September .   In contrast, January records the lowest number of reservations, indicating a quieter period.</a:t>
            </a:r>
          </a:p>
        </p:txBody>
      </p:sp>
      <p:pic>
        <p:nvPicPr>
          <p:cNvPr id="3" name="Picture 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8F8C883A-CD2F-0254-C9A1-2815D794E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0" t="20000" r="15510" b="66428"/>
          <a:stretch/>
        </p:blipFill>
        <p:spPr>
          <a:xfrm>
            <a:off x="1664426" y="2736440"/>
            <a:ext cx="7800392" cy="93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E8C956-F17E-EBB1-0365-1A87C04E97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39902" r="58596" b="18281"/>
          <a:stretch/>
        </p:blipFill>
        <p:spPr>
          <a:xfrm>
            <a:off x="1664426" y="3881300"/>
            <a:ext cx="3666931" cy="244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86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380DA7-CF0D-278E-1AEE-7A8EEA68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chemeClr val="bg1"/>
                </a:solidFill>
              </a:rPr>
              <a:t>Data Analysis Queries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99973" y="1828800"/>
            <a:ext cx="62700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C704F-F1A3-3D06-F4E0-5781A777033F}"/>
              </a:ext>
            </a:extLst>
          </p:cNvPr>
          <p:cNvSpPr>
            <a:spLocks/>
          </p:cNvSpPr>
          <p:nvPr/>
        </p:nvSpPr>
        <p:spPr>
          <a:xfrm>
            <a:off x="1488212" y="1945930"/>
            <a:ext cx="9494748" cy="93080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#Query14:</a:t>
            </a:r>
          </a:p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What is the average number of nights (both weekend and weekday) spent by guests for each room type?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8A69F2-AA6E-DCAE-3350-00562DCC3E2D}"/>
              </a:ext>
            </a:extLst>
          </p:cNvPr>
          <p:cNvSpPr txBox="1"/>
          <p:nvPr/>
        </p:nvSpPr>
        <p:spPr>
          <a:xfrm>
            <a:off x="1550976" y="5559792"/>
            <a:ext cx="9020608" cy="923330"/>
          </a:xfrm>
          <a:prstGeom prst="rect">
            <a:avLst/>
          </a:prstGeom>
          <a:solidFill>
            <a:srgbClr val="5C3A9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Insights:</a:t>
            </a:r>
          </a:p>
          <a:p>
            <a:r>
              <a:rPr lang="en-US" dirty="0">
                <a:solidFill>
                  <a:schemeClr val="bg1"/>
                </a:solidFill>
              </a:rPr>
              <a:t>Guests staying in Room Type 4 tend to spend the most nights on average (3.80), while those in Room Type 5 have the lowest average stay duration (2.50).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55E1C2F-4332-D1EE-E04D-1BA6427AB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9" t="54149" r="60816" b="24309"/>
          <a:stretch/>
        </p:blipFill>
        <p:spPr>
          <a:xfrm>
            <a:off x="1599973" y="3881300"/>
            <a:ext cx="2649893" cy="147732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0D291B8-255D-B2BF-5FAE-A9054B22D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9" t="30306" r="8126" b="58818"/>
          <a:stretch/>
        </p:blipFill>
        <p:spPr>
          <a:xfrm>
            <a:off x="1599973" y="3073594"/>
            <a:ext cx="8820539" cy="7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89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380DA7-CF0D-278E-1AEE-7A8EEA68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en-IN" sz="3200" dirty="0"/>
              <a:t> </a:t>
            </a:r>
            <a:r>
              <a:rPr lang="en-IN" b="1" dirty="0">
                <a:solidFill>
                  <a:schemeClr val="bg1"/>
                </a:solidFill>
              </a:rPr>
              <a:t>Project Overview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C704F-F1A3-3D06-F4E0-5781A7770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The hotel industry relies on data to make informed decisions and enhance the overall guest experience.  In this project, we delve into a comprehensive hotel reservation dataset to extract meaningful insights. Our goal is to uncover guest preferences, Identify booking trends and discover key factors influencing how the hotel operates.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8" name="Picture 7" descr="A hand holding a phone next to a hotel&#10;&#10;Description automatically generated">
            <a:extLst>
              <a:ext uri="{FF2B5EF4-FFF2-40B4-BE49-F238E27FC236}">
                <a16:creationId xmlns:a16="http://schemas.microsoft.com/office/drawing/2014/main" id="{DA546F6A-9DD4-634E-EC01-F3B5DBE47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2" r="-3" b="8427"/>
          <a:stretch/>
        </p:blipFill>
        <p:spPr>
          <a:xfrm>
            <a:off x="6082748" y="1135620"/>
            <a:ext cx="5334160" cy="45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1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380DA7-CF0D-278E-1AEE-7A8EEA68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chemeClr val="bg1"/>
                </a:solidFill>
              </a:rPr>
              <a:t>Data Analysis Queries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99973" y="1828800"/>
            <a:ext cx="62700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C704F-F1A3-3D06-F4E0-5781A777033F}"/>
              </a:ext>
            </a:extLst>
          </p:cNvPr>
          <p:cNvSpPr>
            <a:spLocks/>
          </p:cNvSpPr>
          <p:nvPr/>
        </p:nvSpPr>
        <p:spPr>
          <a:xfrm>
            <a:off x="1488212" y="1945930"/>
            <a:ext cx="9494748" cy="93080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#Query15:</a:t>
            </a:r>
          </a:p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For reservations involving children, what is the most common room type, and what is the average price for that room type?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8A69F2-AA6E-DCAE-3350-00562DCC3E2D}"/>
              </a:ext>
            </a:extLst>
          </p:cNvPr>
          <p:cNvSpPr txBox="1"/>
          <p:nvPr/>
        </p:nvSpPr>
        <p:spPr>
          <a:xfrm>
            <a:off x="1550976" y="5559792"/>
            <a:ext cx="9020608" cy="923330"/>
          </a:xfrm>
          <a:prstGeom prst="rect">
            <a:avLst/>
          </a:prstGeom>
          <a:solidFill>
            <a:srgbClr val="5C3A9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Insights:</a:t>
            </a:r>
          </a:p>
          <a:p>
            <a:r>
              <a:rPr lang="en-US" dirty="0">
                <a:solidFill>
                  <a:schemeClr val="bg1"/>
                </a:solidFill>
              </a:rPr>
              <a:t>For reservations involving children, Room Type 1 is the preferred choice, with an average room price of 123.12.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01AC1E2-D990-69BE-6566-3F1878191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t="53606" r="46045" b="37551"/>
          <a:stretch/>
        </p:blipFill>
        <p:spPr>
          <a:xfrm>
            <a:off x="1599973" y="4511863"/>
            <a:ext cx="4422711" cy="60649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E93F512-8000-A7FD-8FCD-C3B213FDD6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4" t="26667" r="10638" b="53922"/>
          <a:stretch/>
        </p:blipFill>
        <p:spPr>
          <a:xfrm>
            <a:off x="1601558" y="3066853"/>
            <a:ext cx="8369559" cy="133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1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380DA7-CF0D-278E-1AEE-7A8EEA68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chemeClr val="bg1"/>
                </a:solidFill>
              </a:rPr>
              <a:t>Data Analysis Queries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99973" y="1828800"/>
            <a:ext cx="62700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C704F-F1A3-3D06-F4E0-5781A777033F}"/>
              </a:ext>
            </a:extLst>
          </p:cNvPr>
          <p:cNvSpPr>
            <a:spLocks/>
          </p:cNvSpPr>
          <p:nvPr/>
        </p:nvSpPr>
        <p:spPr>
          <a:xfrm>
            <a:off x="1488212" y="1945930"/>
            <a:ext cx="9494748" cy="93080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#Query16:</a:t>
            </a:r>
          </a:p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Find the market segment type that generates the highest average price per room?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8A69F2-AA6E-DCAE-3350-00562DCC3E2D}"/>
              </a:ext>
            </a:extLst>
          </p:cNvPr>
          <p:cNvSpPr txBox="1"/>
          <p:nvPr/>
        </p:nvSpPr>
        <p:spPr>
          <a:xfrm>
            <a:off x="1599973" y="5083931"/>
            <a:ext cx="7506705" cy="923330"/>
          </a:xfrm>
          <a:prstGeom prst="rect">
            <a:avLst/>
          </a:prstGeom>
          <a:solidFill>
            <a:srgbClr val="5C3A9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Insights:</a:t>
            </a:r>
          </a:p>
          <a:p>
            <a:r>
              <a:rPr lang="en-US" dirty="0">
                <a:solidFill>
                  <a:schemeClr val="bg1"/>
                </a:solidFill>
              </a:rPr>
              <a:t>Online bookings generate the highest average room price, reaching 112.46.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1AEBB1A-1C64-5272-0658-77776102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52867" r="52124" b="38364"/>
          <a:stretch/>
        </p:blipFill>
        <p:spPr>
          <a:xfrm>
            <a:off x="1599973" y="4073092"/>
            <a:ext cx="3685592" cy="60131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F698FAF-D238-B2F5-FF59-AB38A12CFF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2" t="28680" r="23878" b="54465"/>
          <a:stretch/>
        </p:blipFill>
        <p:spPr>
          <a:xfrm>
            <a:off x="1599973" y="2825356"/>
            <a:ext cx="6731180" cy="11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25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380DA7-CF0D-278E-1AEE-7A8EEA68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67" y="437825"/>
            <a:ext cx="10515600" cy="1195031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chemeClr val="bg1"/>
                </a:solidFill>
              </a:rPr>
              <a:t>Key Questions 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99973" y="1828800"/>
            <a:ext cx="62700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A7AB5F9-11B1-AB44-91A6-C14222C3960D}"/>
              </a:ext>
            </a:extLst>
          </p:cNvPr>
          <p:cNvSpPr txBox="1">
            <a:spLocks/>
          </p:cNvSpPr>
          <p:nvPr/>
        </p:nvSpPr>
        <p:spPr>
          <a:xfrm>
            <a:off x="1422980" y="2099031"/>
            <a:ext cx="10765971" cy="4488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1. What is the total number of reservations in the dataset?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Which meal plan is the most popular among guests?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What is the average price per room for reservations involving children?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How many reservations were made in each year?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5. What is the most  commonly booked room type?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6. How many reservations fall on a weekend (</a:t>
            </a:r>
            <a:r>
              <a:rPr lang="en-US" dirty="0" err="1">
                <a:solidFill>
                  <a:schemeClr val="bg1"/>
                </a:solidFill>
              </a:rPr>
              <a:t>no_of_weekend_nights</a:t>
            </a:r>
            <a:r>
              <a:rPr lang="en-US" dirty="0">
                <a:solidFill>
                  <a:schemeClr val="bg1"/>
                </a:solidFill>
              </a:rPr>
              <a:t> &gt; 0)?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7. What is the highest, lowest, and average lead time for reservations?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8. What is the distribution of market segments for guests making same-day reservations versus those with long lead times (443 days)?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9.What is the most common market segment type for reservations?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10.What is the total number of confirmed reservations, and what percentage of reservations have a "Confirmed" booking status?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11.What is the total number of adults and children across all reservations?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12.What is the average number of weekend nights for reservations involving children?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13.How many reservations were made in each month of the year?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14.What is the average number of nights (both weekend and weekday) spent by guests for each room type?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15.For reservations involving children, what is the most common room type, and what is the average price for that room type?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16.Find the market segment type that generates the highest average price per room?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879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342C-991D-363C-F276-3FD849840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21094"/>
          </a:xfrm>
        </p:spPr>
        <p:txBody>
          <a:bodyPr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Overall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51CEC-80FB-6347-0273-5140C2FF7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927" y="1000124"/>
            <a:ext cx="11541967" cy="5643272"/>
          </a:xfrm>
        </p:spPr>
        <p:txBody>
          <a:bodyPr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700 reservations in the dataset.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Meal Plan 1 stands out as the most popular choice among guests.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Reservations involving children have an average room price of 144.6.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2017, there were 123 reservations. Subsequently, in 2018, there was a notable increase in reservations, indicating positive growth.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 Type 1 is the preferred choice for bookings.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Guests show a preference for weekday night stays (656) over weekends (383).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Diverse booking behaviors with lead times ranging from 0 to 443 days. On average, guests make reservations approximately 83 days (around 3 months) ahead of their arrival dates.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Urgent last-minute bookings (same-day arrivals) are most common among guests from online, corporate, and offline market segments.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Guests with the longest lead time predominantly come from the online platform.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market segment is the most popular choice.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493 out of 700 reservations are confirmed, indicating a 70.43% success rate.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Majority of reservations (1,316) involve adult guests.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Reservations with children suggest a preference for one-night stays on weekends.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 is the peak reservation month, while January records the lowest reservations.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 Type 4 guests prefer longer night stays (average of 3.80 nights), while Room Type 5 guests opt for shorter durations (average of 2.50 nights).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reservations involving children, Room Type 1 is the preferred choice, with an average room price of 123.12.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bookings generate the highest average room price, reaching 112.46.</a:t>
            </a:r>
          </a:p>
        </p:txBody>
      </p:sp>
    </p:spTree>
    <p:extLst>
      <p:ext uri="{BB962C8B-B14F-4D97-AF65-F5344CB8AC3E}">
        <p14:creationId xmlns:p14="http://schemas.microsoft.com/office/powerpoint/2010/main" val="1852365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380DA7-CF0D-278E-1AEE-7A8EEA68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67" y="437825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IN" sz="5200" dirty="0"/>
              <a:t> </a:t>
            </a:r>
            <a:r>
              <a:rPr lang="en-IN" sz="5200" b="1" dirty="0">
                <a:solidFill>
                  <a:schemeClr val="bg1"/>
                </a:solidFill>
              </a:rPr>
              <a:t>Recommendation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99973" y="1828800"/>
            <a:ext cx="62700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DF600-3C9B-1596-2C2F-38C9E7F8C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8837"/>
            <a:ext cx="10515600" cy="435133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Implement targeted promotions for Room Type 1 to capitalize on its popularity.</a:t>
            </a:r>
          </a:p>
          <a:p>
            <a:r>
              <a:rPr lang="en-US" sz="1600" dirty="0">
                <a:solidFill>
                  <a:schemeClr val="bg1"/>
                </a:solidFill>
              </a:rPr>
              <a:t>Tailor marketing strategies to attract online bookings, the most prevalent segment.</a:t>
            </a:r>
          </a:p>
          <a:p>
            <a:r>
              <a:rPr lang="en-US" sz="1600" dirty="0">
                <a:solidFill>
                  <a:schemeClr val="bg1"/>
                </a:solidFill>
              </a:rPr>
              <a:t>Explore partnerships or promotions to boost reservations during quieter months like January.</a:t>
            </a:r>
          </a:p>
          <a:p>
            <a:r>
              <a:rPr lang="en-US" sz="1600" dirty="0">
                <a:solidFill>
                  <a:schemeClr val="bg1"/>
                </a:solidFill>
              </a:rPr>
              <a:t>Enhance confirmation and booking processes to maintain the high success rate of reservations.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Introduce special packages and incentives to attract guests seeking longer stays, especially those choosing Room Type 4.</a:t>
            </a:r>
          </a:p>
          <a:p>
            <a:r>
              <a:rPr lang="en-US" sz="1600" dirty="0">
                <a:solidFill>
                  <a:schemeClr val="bg1"/>
                </a:solidFill>
              </a:rPr>
              <a:t>Focus on enhancing services and promotions during weekdays to meet the strong demand for reservations on weekday nights (656), creating an opportunity to attract a larger number of guests.</a:t>
            </a:r>
          </a:p>
          <a:p>
            <a:r>
              <a:rPr lang="en-US" sz="1600" dirty="0">
                <a:solidFill>
                  <a:schemeClr val="bg1"/>
                </a:solidFill>
              </a:rPr>
              <a:t>Offer special discounts or promotions for guests making last-minute bookings. This strategy not only attracts more bookings but also minimizes the chance of cancellations.</a:t>
            </a:r>
          </a:p>
          <a:p>
            <a:r>
              <a:rPr lang="en-US" sz="1600" dirty="0">
                <a:solidFill>
                  <a:schemeClr val="bg1"/>
                </a:solidFill>
              </a:rPr>
              <a:t>Improve the hotel experience for families by introducing special amenities and activities. Create attractive packages for one-night stays on weekends, designed for families looking for a weekend getaway.</a:t>
            </a:r>
          </a:p>
          <a:p>
            <a:r>
              <a:rPr lang="en-US" sz="1600" dirty="0">
                <a:solidFill>
                  <a:schemeClr val="bg1"/>
                </a:solidFill>
              </a:rPr>
              <a:t>Continue monitoring and adapting strategies based on changing guest preferences and market trends.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983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artoon of a child using a computer&#10;&#10;Description automatically generated">
            <a:extLst>
              <a:ext uri="{FF2B5EF4-FFF2-40B4-BE49-F238E27FC236}">
                <a16:creationId xmlns:a16="http://schemas.microsoft.com/office/drawing/2014/main" id="{9E1B0FAA-34EC-EA39-2783-2D64B4736D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3" r="-2" b="754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F9FBF-04C9-AC2B-9855-0F12820BA6EF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484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380DA7-CF0D-278E-1AEE-7A8EEA68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IN" sz="5200" dirty="0"/>
              <a:t> </a:t>
            </a:r>
            <a:r>
              <a:rPr lang="en-IN" sz="5200" b="1" dirty="0">
                <a:solidFill>
                  <a:schemeClr val="bg1"/>
                </a:solidFill>
              </a:rPr>
              <a:t>Objective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99973" y="1828800"/>
            <a:ext cx="62700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C704F-F1A3-3D06-F4E0-5781A777033F}"/>
              </a:ext>
            </a:extLst>
          </p:cNvPr>
          <p:cNvSpPr>
            <a:spLocks/>
          </p:cNvSpPr>
          <p:nvPr/>
        </p:nvSpPr>
        <p:spPr>
          <a:xfrm>
            <a:off x="1447572" y="2325818"/>
            <a:ext cx="9494748" cy="1103178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777240"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Our objective is to leverage SQL for  in-depth exploration and analysis of the dataset. By addressing specific queries related to the dataset , our goal is to reveal patterns that will guide strategic decisions and optimize the overall performance of the hotel.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CF6D97-E7B7-CD92-E521-F8E5A8BF09CD}"/>
              </a:ext>
            </a:extLst>
          </p:cNvPr>
          <p:cNvSpPr txBox="1"/>
          <p:nvPr/>
        </p:nvSpPr>
        <p:spPr>
          <a:xfrm>
            <a:off x="1447572" y="3512065"/>
            <a:ext cx="2552302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7240">
              <a:spcAft>
                <a:spcPts val="600"/>
              </a:spcAft>
            </a:pPr>
            <a:r>
              <a:rPr lang="en-IN" sz="3740" b="1" kern="1200" dirty="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t>Tools Used</a:t>
            </a:r>
            <a:endParaRPr lang="en-IN" sz="4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Picture 4" descr="A logo with a dolphin&#10;&#10;Description automatically generated">
            <a:extLst>
              <a:ext uri="{FF2B5EF4-FFF2-40B4-BE49-F238E27FC236}">
                <a16:creationId xmlns:a16="http://schemas.microsoft.com/office/drawing/2014/main" id="{2B4CBB2F-CA6B-F99B-4C43-FEFF1FA08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73" y="4653396"/>
            <a:ext cx="3168289" cy="152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73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6090-57A6-71B4-32A3-B8899B6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500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Dataset Overview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7754FBD2-F5B9-BCC3-C240-1C52036D1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6" t="38304" r="31776" b="30098"/>
          <a:stretch/>
        </p:blipFill>
        <p:spPr>
          <a:xfrm>
            <a:off x="929640" y="1310165"/>
            <a:ext cx="6221240" cy="3511549"/>
          </a:xfr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AEB6DAA-3649-B2CC-AF9B-EBE2A94FA7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4" t="45201" r="4958" b="40842"/>
          <a:stretch/>
        </p:blipFill>
        <p:spPr>
          <a:xfrm>
            <a:off x="929640" y="5283200"/>
            <a:ext cx="9313867" cy="136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0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6090-57A6-71B4-32A3-B8899B60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015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 Exploration with SQL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93BA93F-23E5-DC71-F796-2A36B9916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0" t="22253" r="60901" b="67239"/>
          <a:stretch/>
        </p:blipFill>
        <p:spPr>
          <a:xfrm>
            <a:off x="1076960" y="1558718"/>
            <a:ext cx="3533073" cy="428283"/>
          </a:xfr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918B995-FC02-7CB6-A6AF-C5CD6BF6F9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0" t="44578" r="47083" b="49177"/>
          <a:stretch/>
        </p:blipFill>
        <p:spPr>
          <a:xfrm>
            <a:off x="1076960" y="2581597"/>
            <a:ext cx="4724400" cy="428283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13D22E9-7620-01AD-637F-73859ABC44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6" t="54815" r="58418" b="13430"/>
          <a:stretch/>
        </p:blipFill>
        <p:spPr>
          <a:xfrm>
            <a:off x="1005839" y="5086704"/>
            <a:ext cx="4724400" cy="158882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2C18ABD-A5B2-B140-9637-D8B7AC6B4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0" t="27628" r="47083" b="65409"/>
          <a:stretch/>
        </p:blipFill>
        <p:spPr>
          <a:xfrm>
            <a:off x="1076960" y="2110500"/>
            <a:ext cx="4724400" cy="477520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63384B9E-6CD0-0BF9-F57B-B0C6C5A0B3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6" t="26074" r="46001" b="56445"/>
          <a:stretch/>
        </p:blipFill>
        <p:spPr>
          <a:xfrm>
            <a:off x="1005839" y="3865925"/>
            <a:ext cx="4724400" cy="1198880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394D268A-5F94-3A58-A2B6-A46767380B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6" t="17361" r="46001" b="75066"/>
          <a:stretch/>
        </p:blipFill>
        <p:spPr>
          <a:xfrm>
            <a:off x="1005839" y="3335596"/>
            <a:ext cx="4724400" cy="519380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874D4EF9-1EA2-B1A4-318D-1AF68474B3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42339" r="33333" b="51417"/>
          <a:stretch/>
        </p:blipFill>
        <p:spPr>
          <a:xfrm>
            <a:off x="6461762" y="1750469"/>
            <a:ext cx="5577840" cy="428283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A27443D5-F340-C1C5-EC0D-ADA4B176B5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7" t="54818" r="40416" b="37610"/>
          <a:stretch/>
        </p:blipFill>
        <p:spPr>
          <a:xfrm>
            <a:off x="6461762" y="2185775"/>
            <a:ext cx="5577840" cy="57269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557D95-EE91-82A6-0022-BA96AB6A5A8E}"/>
              </a:ext>
            </a:extLst>
          </p:cNvPr>
          <p:cNvSpPr txBox="1"/>
          <p:nvPr/>
        </p:nvSpPr>
        <p:spPr>
          <a:xfrm>
            <a:off x="6421122" y="3429000"/>
            <a:ext cx="4795520" cy="923330"/>
          </a:xfrm>
          <a:prstGeom prst="rect">
            <a:avLst/>
          </a:prstGeom>
          <a:solidFill>
            <a:srgbClr val="5C3A9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Insights:</a:t>
            </a:r>
          </a:p>
          <a:p>
            <a:r>
              <a:rPr lang="en-US" dirty="0">
                <a:solidFill>
                  <a:schemeClr val="bg1"/>
                </a:solidFill>
              </a:rPr>
              <a:t>The dataset consists  of 700 rows and 12 columns, spanning from 2017 to 2018.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958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380DA7-CF0D-278E-1AEE-7A8EEA68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chemeClr val="bg1"/>
                </a:solidFill>
              </a:rPr>
              <a:t>Data Analysis Queries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99973" y="1828800"/>
            <a:ext cx="62700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C704F-F1A3-3D06-F4E0-5781A777033F}"/>
              </a:ext>
            </a:extLst>
          </p:cNvPr>
          <p:cNvSpPr>
            <a:spLocks/>
          </p:cNvSpPr>
          <p:nvPr/>
        </p:nvSpPr>
        <p:spPr>
          <a:xfrm>
            <a:off x="1488212" y="2006264"/>
            <a:ext cx="9494748" cy="725117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#Query1 :</a:t>
            </a:r>
          </a:p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What is the total number of reservations in the dataset?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CE35B1D-08CB-8180-A806-FB539203E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7" t="26285" r="49266" b="65446"/>
          <a:stretch/>
        </p:blipFill>
        <p:spPr>
          <a:xfrm>
            <a:off x="1599973" y="3112906"/>
            <a:ext cx="3622267" cy="65449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6C3BE3E-6CB8-55AA-31F7-DC7D8E7F7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6" t="51140" r="69750" b="37037"/>
          <a:stretch/>
        </p:blipFill>
        <p:spPr>
          <a:xfrm>
            <a:off x="1599973" y="3944862"/>
            <a:ext cx="1595120" cy="8108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8A69F2-AA6E-DCAE-3350-00562DCC3E2D}"/>
              </a:ext>
            </a:extLst>
          </p:cNvPr>
          <p:cNvSpPr txBox="1"/>
          <p:nvPr/>
        </p:nvSpPr>
        <p:spPr>
          <a:xfrm>
            <a:off x="1599973" y="4989534"/>
            <a:ext cx="4795520" cy="646331"/>
          </a:xfrm>
          <a:prstGeom prst="rect">
            <a:avLst/>
          </a:prstGeom>
          <a:solidFill>
            <a:srgbClr val="5C3A9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Insights:</a:t>
            </a:r>
          </a:p>
          <a:p>
            <a:r>
              <a:rPr lang="en-US" dirty="0">
                <a:solidFill>
                  <a:schemeClr val="bg1"/>
                </a:solidFill>
              </a:rPr>
              <a:t>There are 700 reservations in the dataset.</a:t>
            </a:r>
          </a:p>
        </p:txBody>
      </p:sp>
    </p:spTree>
    <p:extLst>
      <p:ext uri="{BB962C8B-B14F-4D97-AF65-F5344CB8AC3E}">
        <p14:creationId xmlns:p14="http://schemas.microsoft.com/office/powerpoint/2010/main" val="221892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380DA7-CF0D-278E-1AEE-7A8EEA68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chemeClr val="bg1"/>
                </a:solidFill>
              </a:rPr>
              <a:t>Data Analysis Queries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99973" y="1828800"/>
            <a:ext cx="62700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C704F-F1A3-3D06-F4E0-5781A777033F}"/>
              </a:ext>
            </a:extLst>
          </p:cNvPr>
          <p:cNvSpPr>
            <a:spLocks/>
          </p:cNvSpPr>
          <p:nvPr/>
        </p:nvSpPr>
        <p:spPr>
          <a:xfrm>
            <a:off x="1437412" y="2008244"/>
            <a:ext cx="9494748" cy="1103178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#Query2 :</a:t>
            </a:r>
          </a:p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 Which meal plan is the most popular among guests?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8A69F2-AA6E-DCAE-3350-00562DCC3E2D}"/>
              </a:ext>
            </a:extLst>
          </p:cNvPr>
          <p:cNvSpPr txBox="1"/>
          <p:nvPr/>
        </p:nvSpPr>
        <p:spPr>
          <a:xfrm>
            <a:off x="1599973" y="5004026"/>
            <a:ext cx="4795520" cy="923330"/>
          </a:xfrm>
          <a:prstGeom prst="rect">
            <a:avLst/>
          </a:prstGeom>
          <a:solidFill>
            <a:srgbClr val="5C3A9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Insights:</a:t>
            </a:r>
          </a:p>
          <a:p>
            <a:r>
              <a:rPr lang="en-US" dirty="0">
                <a:solidFill>
                  <a:schemeClr val="bg1"/>
                </a:solidFill>
              </a:rPr>
              <a:t>Meal Plan 1 stands out as the most popular choice among guests.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E6F901-DE65-2AFE-5F10-F1F3BAFAC1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6" t="29080" r="29000" b="57630"/>
          <a:stretch/>
        </p:blipFill>
        <p:spPr>
          <a:xfrm>
            <a:off x="1599973" y="2973308"/>
            <a:ext cx="6167120" cy="91138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CCE3200-14CF-21C9-6239-CF28DEC78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3" t="51587" r="62083" b="38989"/>
          <a:stretch/>
        </p:blipFill>
        <p:spPr>
          <a:xfrm>
            <a:off x="1599973" y="4006173"/>
            <a:ext cx="260096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32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380DA7-CF0D-278E-1AEE-7A8EEA68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chemeClr val="bg1"/>
                </a:solidFill>
              </a:rPr>
              <a:t>Data Analysis Queries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99973" y="1828800"/>
            <a:ext cx="62700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C704F-F1A3-3D06-F4E0-5781A777033F}"/>
              </a:ext>
            </a:extLst>
          </p:cNvPr>
          <p:cNvSpPr>
            <a:spLocks/>
          </p:cNvSpPr>
          <p:nvPr/>
        </p:nvSpPr>
        <p:spPr>
          <a:xfrm>
            <a:off x="1437412" y="1988454"/>
            <a:ext cx="9494748" cy="1103178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#Query3:</a:t>
            </a:r>
          </a:p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What is the average price per room for reservations involving children?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8A69F2-AA6E-DCAE-3350-00562DCC3E2D}"/>
              </a:ext>
            </a:extLst>
          </p:cNvPr>
          <p:cNvSpPr txBox="1"/>
          <p:nvPr/>
        </p:nvSpPr>
        <p:spPr>
          <a:xfrm>
            <a:off x="1599973" y="5004026"/>
            <a:ext cx="4795520" cy="923330"/>
          </a:xfrm>
          <a:prstGeom prst="rect">
            <a:avLst/>
          </a:prstGeom>
          <a:solidFill>
            <a:srgbClr val="5C3A9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Insights:</a:t>
            </a:r>
          </a:p>
          <a:p>
            <a:r>
              <a:rPr lang="en-US" dirty="0">
                <a:solidFill>
                  <a:schemeClr val="bg1"/>
                </a:solidFill>
              </a:rPr>
              <a:t>Reservations involving children have an average room price of 144.6.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5E5F77D-0088-5004-939E-6E523163F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0" t="23407" r="30916" b="66074"/>
          <a:stretch/>
        </p:blipFill>
        <p:spPr>
          <a:xfrm>
            <a:off x="1599973" y="2953518"/>
            <a:ext cx="5953760" cy="72135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A6C514B-BDD3-835E-F35F-973C29B95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4" t="51588" r="59750" b="39717"/>
          <a:stretch/>
        </p:blipFill>
        <p:spPr>
          <a:xfrm>
            <a:off x="1599973" y="3862943"/>
            <a:ext cx="2763520" cy="59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55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380DA7-CF0D-278E-1AEE-7A8EEA68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IN" sz="5200" b="1" dirty="0">
                <a:solidFill>
                  <a:schemeClr val="bg1"/>
                </a:solidFill>
              </a:rPr>
              <a:t>Data Analysis Queries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99973" y="1828800"/>
            <a:ext cx="62700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C704F-F1A3-3D06-F4E0-5781A777033F}"/>
              </a:ext>
            </a:extLst>
          </p:cNvPr>
          <p:cNvSpPr>
            <a:spLocks/>
          </p:cNvSpPr>
          <p:nvPr/>
        </p:nvSpPr>
        <p:spPr>
          <a:xfrm>
            <a:off x="1447572" y="1987793"/>
            <a:ext cx="9494748" cy="752728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#Query4:</a:t>
            </a:r>
          </a:p>
          <a:p>
            <a:pPr defTabSz="777240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How many reservations were made in each year?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8A69F2-AA6E-DCAE-3350-00562DCC3E2D}"/>
              </a:ext>
            </a:extLst>
          </p:cNvPr>
          <p:cNvSpPr txBox="1"/>
          <p:nvPr/>
        </p:nvSpPr>
        <p:spPr>
          <a:xfrm>
            <a:off x="1599972" y="5004026"/>
            <a:ext cx="6629627" cy="1200329"/>
          </a:xfrm>
          <a:prstGeom prst="rect">
            <a:avLst/>
          </a:prstGeom>
          <a:solidFill>
            <a:srgbClr val="5C3A9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Insights:</a:t>
            </a:r>
          </a:p>
          <a:p>
            <a:r>
              <a:rPr lang="en-US" dirty="0">
                <a:solidFill>
                  <a:schemeClr val="bg1"/>
                </a:solidFill>
              </a:rPr>
              <a:t>In 2017, there were 123 reservations. Subsequently, in 2018, the reservations experienced a significant increase, indicating positive growth.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D683CAC-26DB-EFDB-7468-763D1AF6E4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7" t="32091" r="28500" b="56933"/>
          <a:stretch/>
        </p:blipFill>
        <p:spPr>
          <a:xfrm>
            <a:off x="1612068" y="2904358"/>
            <a:ext cx="6350000" cy="75272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D3152F5-D008-6D85-FF0D-B56B14D301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51360" r="67250" b="37664"/>
          <a:stretch/>
        </p:blipFill>
        <p:spPr>
          <a:xfrm>
            <a:off x="1599973" y="3897979"/>
            <a:ext cx="1920240" cy="7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5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807</TotalTime>
  <Words>1607</Words>
  <Application>Microsoft Office PowerPoint</Application>
  <PresentationFormat>Widescreen</PresentationFormat>
  <Paragraphs>136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Söhne</vt:lpstr>
      <vt:lpstr>Office Theme</vt:lpstr>
      <vt:lpstr>Hotel Reservation Analysis</vt:lpstr>
      <vt:lpstr> Project Overview</vt:lpstr>
      <vt:lpstr> Objective</vt:lpstr>
      <vt:lpstr>Dataset Overview</vt:lpstr>
      <vt:lpstr>Data Exploration with SQL</vt:lpstr>
      <vt:lpstr>Data Analysis Queries</vt:lpstr>
      <vt:lpstr>Data Analysis Queries</vt:lpstr>
      <vt:lpstr>Data Analysis Queries</vt:lpstr>
      <vt:lpstr>Data Analysis Queries</vt:lpstr>
      <vt:lpstr>Data Analysis Queries</vt:lpstr>
      <vt:lpstr>Data Analysis Queries</vt:lpstr>
      <vt:lpstr>Data Analysis Queries</vt:lpstr>
      <vt:lpstr>Data Analysis Queries</vt:lpstr>
      <vt:lpstr>Data Analysis Queries</vt:lpstr>
      <vt:lpstr>Data Analysis Queries</vt:lpstr>
      <vt:lpstr>Data Analysis Queries</vt:lpstr>
      <vt:lpstr>Data Analysis Queries</vt:lpstr>
      <vt:lpstr>Data Analysis Queries</vt:lpstr>
      <vt:lpstr>Data Analysis Queries</vt:lpstr>
      <vt:lpstr>Data Analysis Queries</vt:lpstr>
      <vt:lpstr>Data Analysis Queries</vt:lpstr>
      <vt:lpstr>Key Questions </vt:lpstr>
      <vt:lpstr>Overall Insight</vt:lpstr>
      <vt:lpstr> Recommendation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Reservation Analysis</dc:title>
  <dc:creator>Deepak Saini</dc:creator>
  <cp:lastModifiedBy>Deepak Saini</cp:lastModifiedBy>
  <cp:revision>11</cp:revision>
  <dcterms:created xsi:type="dcterms:W3CDTF">2024-03-11T07:07:23Z</dcterms:created>
  <dcterms:modified xsi:type="dcterms:W3CDTF">2024-03-13T09:24:30Z</dcterms:modified>
</cp:coreProperties>
</file>